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DM Sans Bold" charset="1" panose="00000000000000000000"/>
      <p:regular r:id="rId15"/>
    </p:embeddedFont>
    <p:embeddedFont>
      <p:font typeface="DM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6726106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17304" y="3068761"/>
            <a:ext cx="12231598" cy="4173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896"/>
              </a:lnSpc>
            </a:pPr>
            <a:r>
              <a:rPr lang="en-US" sz="1008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Performance Analysis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33626" y="813602"/>
            <a:ext cx="644834" cy="531109"/>
          </a:xfrm>
          <a:custGeom>
            <a:avLst/>
            <a:gdLst/>
            <a:ahLst/>
            <a:cxnLst/>
            <a:rect r="r" b="b" t="t" l="l"/>
            <a:pathLst>
              <a:path h="531109" w="644834">
                <a:moveTo>
                  <a:pt x="0" y="0"/>
                </a:moveTo>
                <a:lnTo>
                  <a:pt x="644834" y="0"/>
                </a:lnTo>
                <a:lnTo>
                  <a:pt x="644834" y="531109"/>
                </a:lnTo>
                <a:lnTo>
                  <a:pt x="0" y="53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1550" y="847216"/>
            <a:ext cx="4953861" cy="443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79"/>
              </a:lnSpc>
            </a:pPr>
            <a:r>
              <a:rPr lang="en-US" b="true" sz="310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KOPPARTHI NISHYAVIKA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17304" y="7558551"/>
            <a:ext cx="8495383" cy="37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87"/>
              </a:lnSpc>
            </a:pPr>
            <a:r>
              <a:rPr lang="en-US" sz="27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Data Science Project Using Python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04898" y="-1228581"/>
            <a:ext cx="11342303" cy="12744161"/>
          </a:xfrm>
          <a:custGeom>
            <a:avLst/>
            <a:gdLst/>
            <a:ahLst/>
            <a:cxnLst/>
            <a:rect r="r" b="b" t="t" l="l"/>
            <a:pathLst>
              <a:path h="12744161" w="11342303">
                <a:moveTo>
                  <a:pt x="0" y="0"/>
                </a:moveTo>
                <a:lnTo>
                  <a:pt x="11342303" y="0"/>
                </a:lnTo>
                <a:lnTo>
                  <a:pt x="11342303" y="12744162"/>
                </a:lnTo>
                <a:lnTo>
                  <a:pt x="0" y="1274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00334" y="0"/>
            <a:ext cx="9987666" cy="10287000"/>
            <a:chOff x="0" y="0"/>
            <a:chExt cx="26304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304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630496">
                  <a:moveTo>
                    <a:pt x="0" y="0"/>
                  </a:moveTo>
                  <a:lnTo>
                    <a:pt x="2630496" y="0"/>
                  </a:lnTo>
                  <a:lnTo>
                    <a:pt x="26304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2630496" cy="2690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237405" y="1706661"/>
            <a:ext cx="8670604" cy="167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37"/>
              </a:lnSpc>
            </a:pPr>
            <a:r>
              <a:rPr lang="en-US" sz="1341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61527" y="3480279"/>
            <a:ext cx="7728550" cy="5123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7"/>
              </a:lnSpc>
            </a:pPr>
            <a:r>
              <a:rPr lang="en-US" sz="28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Performance Analysis helps understand how different factors like study time, attendance, and gender affect students’ academic results.</a:t>
            </a:r>
          </a:p>
          <a:p>
            <a:pPr algn="just">
              <a:lnSpc>
                <a:spcPts val="3677"/>
              </a:lnSpc>
            </a:pPr>
          </a:p>
          <a:p>
            <a:pPr algn="just">
              <a:lnSpc>
                <a:spcPts val="3677"/>
              </a:lnSpc>
            </a:pPr>
          </a:p>
          <a:p>
            <a:pPr algn="just">
              <a:lnSpc>
                <a:spcPts val="3677"/>
              </a:lnSpc>
            </a:pPr>
            <a:r>
              <a:rPr lang="en-US" sz="28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project uses data analysis to identify patterns and insights from student data</a:t>
            </a:r>
          </a:p>
          <a:p>
            <a:pPr algn="just">
              <a:lnSpc>
                <a:spcPts val="3677"/>
              </a:lnSpc>
            </a:pPr>
          </a:p>
          <a:p>
            <a:pPr algn="just">
              <a:lnSpc>
                <a:spcPts val="3677"/>
              </a:lnSpc>
            </a:pPr>
            <a:r>
              <a:rPr lang="en-US" sz="28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12/03/2024</a:t>
            </a:r>
          </a:p>
          <a:p>
            <a:pPr algn="just">
              <a:lnSpc>
                <a:spcPts val="3677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2159835"/>
                  </a:lnTo>
                  <a:cubicBezTo>
                    <a:pt x="4274726" y="2164050"/>
                    <a:pt x="4271309" y="2167467"/>
                    <a:pt x="4267094" y="2167467"/>
                  </a:cubicBezTo>
                  <a:lnTo>
                    <a:pt x="7632" y="2167467"/>
                  </a:lnTo>
                  <a:cubicBezTo>
                    <a:pt x="3417" y="2167467"/>
                    <a:pt x="0" y="2164050"/>
                    <a:pt x="0" y="2159835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21484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08546" y="185375"/>
            <a:ext cx="1099939" cy="1028700"/>
            <a:chOff x="0" y="0"/>
            <a:chExt cx="289696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696" cy="270933"/>
            </a:xfrm>
            <a:custGeom>
              <a:avLst/>
              <a:gdLst/>
              <a:ahLst/>
              <a:cxnLst/>
              <a:rect r="r" b="b" t="t" l="l"/>
              <a:pathLst>
                <a:path h="270933" w="289696">
                  <a:moveTo>
                    <a:pt x="112616" y="0"/>
                  </a:moveTo>
                  <a:lnTo>
                    <a:pt x="177080" y="0"/>
                  </a:lnTo>
                  <a:cubicBezTo>
                    <a:pt x="239276" y="0"/>
                    <a:pt x="289696" y="50420"/>
                    <a:pt x="289696" y="112616"/>
                  </a:cubicBezTo>
                  <a:lnTo>
                    <a:pt x="289696" y="158317"/>
                  </a:lnTo>
                  <a:cubicBezTo>
                    <a:pt x="289696" y="220513"/>
                    <a:pt x="239276" y="270933"/>
                    <a:pt x="177080" y="270933"/>
                  </a:cubicBezTo>
                  <a:lnTo>
                    <a:pt x="112616" y="270933"/>
                  </a:lnTo>
                  <a:cubicBezTo>
                    <a:pt x="50420" y="270933"/>
                    <a:pt x="0" y="220513"/>
                    <a:pt x="0" y="158317"/>
                  </a:cubicBezTo>
                  <a:lnTo>
                    <a:pt x="0" y="112616"/>
                  </a:lnTo>
                  <a:cubicBezTo>
                    <a:pt x="0" y="50420"/>
                    <a:pt x="50420" y="0"/>
                    <a:pt x="112616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289696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82403" y="2406760"/>
            <a:ext cx="12231598" cy="118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730"/>
              </a:lnSpc>
            </a:pPr>
            <a:r>
              <a:rPr lang="en-US" sz="9489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Dataset Description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5471" y="4121751"/>
            <a:ext cx="15035172" cy="4220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56144" indent="-478072" lvl="1">
              <a:lnSpc>
                <a:spcPts val="4782"/>
              </a:lnSpc>
              <a:buFont typeface="Arial"/>
              <a:buChar char="•"/>
            </a:pPr>
            <a:r>
              <a:rPr lang="en-US" sz="44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dataset contains student academic performance data</a:t>
            </a:r>
          </a:p>
          <a:p>
            <a:pPr algn="just" marL="956144" indent="-478072" lvl="1">
              <a:lnSpc>
                <a:spcPts val="4782"/>
              </a:lnSpc>
              <a:buFont typeface="Arial"/>
              <a:buChar char="•"/>
            </a:pPr>
            <a:r>
              <a:rPr lang="en-US" sz="44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includes information such as gender, study time, and scores</a:t>
            </a:r>
          </a:p>
          <a:p>
            <a:pPr algn="just" marL="956144" indent="-478072" lvl="1">
              <a:lnSpc>
                <a:spcPts val="4782"/>
              </a:lnSpc>
              <a:buFont typeface="Arial"/>
              <a:buChar char="•"/>
            </a:pPr>
            <a:r>
              <a:rPr lang="en-US" sz="44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The data is used to analyze patterns and trends in performance</a:t>
            </a:r>
          </a:p>
          <a:p>
            <a:pPr algn="just">
              <a:lnSpc>
                <a:spcPts val="4782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5951447" y="8083268"/>
            <a:ext cx="793472" cy="787812"/>
            <a:chOff x="0" y="0"/>
            <a:chExt cx="289003" cy="2869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400000">
            <a:off x="16223139" y="8294700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57162">
            <a:off x="-2971560" y="-396846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5" y="0"/>
                </a:lnTo>
                <a:lnTo>
                  <a:pt x="12463165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78022" y="2556459"/>
            <a:ext cx="10350062" cy="17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TOOLS USED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78022" y="4849838"/>
            <a:ext cx="8696897" cy="3843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07455" indent="-503728" lvl="1">
              <a:lnSpc>
                <a:spcPts val="5039"/>
              </a:lnSpc>
              <a:buFont typeface="Arial"/>
              <a:buChar char="•"/>
            </a:pPr>
            <a:r>
              <a:rPr lang="en-US" sz="4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Python</a:t>
            </a:r>
          </a:p>
          <a:p>
            <a:pPr algn="just" marL="1007455" indent="-503728" lvl="1">
              <a:lnSpc>
                <a:spcPts val="5039"/>
              </a:lnSpc>
              <a:buFont typeface="Arial"/>
              <a:buChar char="•"/>
            </a:pPr>
            <a:r>
              <a:rPr lang="en-US" sz="4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Pandas</a:t>
            </a:r>
          </a:p>
          <a:p>
            <a:pPr algn="just" marL="1007455" indent="-503728" lvl="1">
              <a:lnSpc>
                <a:spcPts val="5039"/>
              </a:lnSpc>
              <a:buFont typeface="Arial"/>
              <a:buChar char="•"/>
            </a:pPr>
            <a:r>
              <a:rPr lang="en-US" sz="4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Matplotlib</a:t>
            </a:r>
          </a:p>
          <a:p>
            <a:pPr algn="just" marL="1007455" indent="-503728" lvl="1">
              <a:lnSpc>
                <a:spcPts val="5039"/>
              </a:lnSpc>
              <a:buFont typeface="Arial"/>
              <a:buChar char="•"/>
            </a:pPr>
            <a:r>
              <a:rPr lang="en-US" sz="4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Jupyter Notebook</a:t>
            </a:r>
          </a:p>
          <a:p>
            <a:pPr algn="just" marL="1007455" indent="-503728" lvl="1">
              <a:lnSpc>
                <a:spcPts val="5039"/>
              </a:lnSpc>
              <a:buFont typeface="Arial"/>
              <a:buChar char="•"/>
            </a:pPr>
            <a:r>
              <a:rPr lang="en-US" sz="46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Canva (for presentation)</a:t>
            </a:r>
          </a:p>
          <a:p>
            <a:pPr algn="just">
              <a:lnSpc>
                <a:spcPts val="5039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463639" y="8692852"/>
            <a:ext cx="793472" cy="787812"/>
            <a:chOff x="0" y="0"/>
            <a:chExt cx="289003" cy="286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735331" y="8904285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77456" y="3745669"/>
            <a:ext cx="5051342" cy="7488421"/>
            <a:chOff x="0" y="0"/>
            <a:chExt cx="1330395" cy="19722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30395" cy="1972259"/>
            </a:xfrm>
            <a:custGeom>
              <a:avLst/>
              <a:gdLst/>
              <a:ahLst/>
              <a:cxnLst/>
              <a:rect r="r" b="b" t="t" l="l"/>
              <a:pathLst>
                <a:path h="1972259" w="1330395">
                  <a:moveTo>
                    <a:pt x="24522" y="0"/>
                  </a:moveTo>
                  <a:lnTo>
                    <a:pt x="1305872" y="0"/>
                  </a:lnTo>
                  <a:cubicBezTo>
                    <a:pt x="1312376" y="0"/>
                    <a:pt x="1318613" y="2584"/>
                    <a:pt x="1323212" y="7182"/>
                  </a:cubicBezTo>
                  <a:cubicBezTo>
                    <a:pt x="1327811" y="11781"/>
                    <a:pt x="1330395" y="18019"/>
                    <a:pt x="1330395" y="24522"/>
                  </a:cubicBezTo>
                  <a:lnTo>
                    <a:pt x="1330395" y="1947737"/>
                  </a:lnTo>
                  <a:cubicBezTo>
                    <a:pt x="1330395" y="1954240"/>
                    <a:pt x="1327811" y="1960478"/>
                    <a:pt x="1323212" y="1965077"/>
                  </a:cubicBezTo>
                  <a:cubicBezTo>
                    <a:pt x="1318613" y="1969676"/>
                    <a:pt x="1312376" y="1972259"/>
                    <a:pt x="1305872" y="1972259"/>
                  </a:cubicBezTo>
                  <a:lnTo>
                    <a:pt x="24522" y="1972259"/>
                  </a:lnTo>
                  <a:cubicBezTo>
                    <a:pt x="18019" y="1972259"/>
                    <a:pt x="11781" y="1969676"/>
                    <a:pt x="7182" y="1965077"/>
                  </a:cubicBezTo>
                  <a:cubicBezTo>
                    <a:pt x="2584" y="1960478"/>
                    <a:pt x="0" y="1954240"/>
                    <a:pt x="0" y="1947737"/>
                  </a:cubicBezTo>
                  <a:lnTo>
                    <a:pt x="0" y="24522"/>
                  </a:lnTo>
                  <a:cubicBezTo>
                    <a:pt x="0" y="18019"/>
                    <a:pt x="2584" y="11781"/>
                    <a:pt x="7182" y="7182"/>
                  </a:cubicBezTo>
                  <a:cubicBezTo>
                    <a:pt x="11781" y="2584"/>
                    <a:pt x="18019" y="0"/>
                    <a:pt x="2452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330395" cy="1953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676150">
            <a:off x="8420128" y="-6101311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6"/>
                </a:lnTo>
                <a:lnTo>
                  <a:pt x="0" y="14003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207360" y="2682536"/>
            <a:ext cx="10350062" cy="1754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489"/>
              </a:lnSpc>
            </a:pPr>
            <a:r>
              <a:rPr lang="en-US" sz="12490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Methodology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07360" y="4709550"/>
            <a:ext cx="9829038" cy="408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21096" indent="-460548" lvl="1">
              <a:lnSpc>
                <a:spcPts val="4607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Collected the student performance dataset</a:t>
            </a:r>
          </a:p>
          <a:p>
            <a:pPr algn="just" marL="921096" indent="-460548" lvl="1">
              <a:lnSpc>
                <a:spcPts val="4607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Loaded data using Pandas</a:t>
            </a:r>
          </a:p>
          <a:p>
            <a:pPr algn="just" marL="921096" indent="-460548" lvl="1">
              <a:lnSpc>
                <a:spcPts val="4607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Cleaned and prepared the data</a:t>
            </a:r>
          </a:p>
          <a:p>
            <a:pPr algn="just" marL="921096" indent="-460548" lvl="1">
              <a:lnSpc>
                <a:spcPts val="4607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Performed analysis on key factors</a:t>
            </a:r>
          </a:p>
          <a:p>
            <a:pPr algn="just" marL="921096" indent="-460548" lvl="1">
              <a:lnSpc>
                <a:spcPts val="4607"/>
              </a:lnSpc>
              <a:buFont typeface="Arial"/>
              <a:buChar char="•"/>
            </a:pPr>
            <a:r>
              <a:rPr lang="en-US" sz="42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Visualized results using graphs</a:t>
            </a:r>
          </a:p>
          <a:p>
            <a:pPr algn="just">
              <a:lnSpc>
                <a:spcPts val="4607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583666">
            <a:off x="-5604751" y="-4557266"/>
            <a:ext cx="13476753" cy="15142419"/>
          </a:xfrm>
          <a:custGeom>
            <a:avLst/>
            <a:gdLst/>
            <a:ahLst/>
            <a:cxnLst/>
            <a:rect r="r" b="b" t="t" l="l"/>
            <a:pathLst>
              <a:path h="15142419" w="13476753">
                <a:moveTo>
                  <a:pt x="0" y="0"/>
                </a:moveTo>
                <a:lnTo>
                  <a:pt x="13476753" y="0"/>
                </a:lnTo>
                <a:lnTo>
                  <a:pt x="13476753" y="15142420"/>
                </a:lnTo>
                <a:lnTo>
                  <a:pt x="0" y="15142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5894" y="399908"/>
            <a:ext cx="11056100" cy="3916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227"/>
              </a:lnSpc>
            </a:pPr>
            <a:r>
              <a:rPr lang="en-US" sz="140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Analysis and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4284" y="4574035"/>
            <a:ext cx="15958280" cy="379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85864" indent="-492932" lvl="1">
              <a:lnSpc>
                <a:spcPts val="4931"/>
              </a:lnSpc>
              <a:buFont typeface="Arial"/>
              <a:buChar char="•"/>
            </a:pPr>
            <a:r>
              <a:rPr lang="en-US" sz="45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Compared student scores based on different factors</a:t>
            </a:r>
          </a:p>
          <a:p>
            <a:pPr algn="just" marL="985864" indent="-492932" lvl="1">
              <a:lnSpc>
                <a:spcPts val="4931"/>
              </a:lnSpc>
              <a:buFont typeface="Arial"/>
              <a:buChar char="•"/>
            </a:pPr>
            <a:r>
              <a:rPr lang="en-US" sz="45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Identified patterns in academic performance</a:t>
            </a:r>
          </a:p>
          <a:p>
            <a:pPr algn="just" marL="985864" indent="-492932" lvl="1">
              <a:lnSpc>
                <a:spcPts val="4931"/>
              </a:lnSpc>
              <a:buFont typeface="Arial"/>
              <a:buChar char="•"/>
            </a:pPr>
            <a:r>
              <a:rPr lang="en-US" sz="45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Observed relationships between study habits and scores</a:t>
            </a:r>
          </a:p>
          <a:p>
            <a:pPr algn="just" marL="985864" indent="-492932" lvl="1">
              <a:lnSpc>
                <a:spcPts val="4931"/>
              </a:lnSpc>
              <a:buFont typeface="Arial"/>
              <a:buChar char="•"/>
            </a:pPr>
            <a:r>
              <a:rPr lang="en-US" sz="45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Found performance differences across categories</a:t>
            </a:r>
          </a:p>
          <a:p>
            <a:pPr algn="just">
              <a:lnSpc>
                <a:spcPts val="547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9417015">
            <a:off x="13746763" y="-4777973"/>
            <a:ext cx="6616522" cy="7434294"/>
          </a:xfrm>
          <a:custGeom>
            <a:avLst/>
            <a:gdLst/>
            <a:ahLst/>
            <a:cxnLst/>
            <a:rect r="r" b="b" t="t" l="l"/>
            <a:pathLst>
              <a:path h="7434294" w="6616522">
                <a:moveTo>
                  <a:pt x="0" y="0"/>
                </a:moveTo>
                <a:lnTo>
                  <a:pt x="6616522" y="0"/>
                </a:lnTo>
                <a:lnTo>
                  <a:pt x="6616522" y="7434295"/>
                </a:lnTo>
                <a:lnTo>
                  <a:pt x="0" y="7434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95488">
            <a:off x="8757916" y="-8367023"/>
            <a:ext cx="12463164" cy="14003556"/>
          </a:xfrm>
          <a:custGeom>
            <a:avLst/>
            <a:gdLst/>
            <a:ahLst/>
            <a:cxnLst/>
            <a:rect r="r" b="b" t="t" l="l"/>
            <a:pathLst>
              <a:path h="14003556" w="12463164">
                <a:moveTo>
                  <a:pt x="0" y="0"/>
                </a:moveTo>
                <a:lnTo>
                  <a:pt x="12463164" y="0"/>
                </a:lnTo>
                <a:lnTo>
                  <a:pt x="12463164" y="14003555"/>
                </a:lnTo>
                <a:lnTo>
                  <a:pt x="0" y="140035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65828" y="8470488"/>
            <a:ext cx="793472" cy="787812"/>
            <a:chOff x="0" y="0"/>
            <a:chExt cx="289003" cy="2869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16737520" y="8681921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1" y="0"/>
                </a:lnTo>
                <a:lnTo>
                  <a:pt x="270061" y="364946"/>
                </a:lnTo>
                <a:lnTo>
                  <a:pt x="0" y="364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133251" y="5673171"/>
            <a:ext cx="5767275" cy="4247146"/>
          </a:xfrm>
          <a:custGeom>
            <a:avLst/>
            <a:gdLst/>
            <a:ahLst/>
            <a:cxnLst/>
            <a:rect r="r" b="b" t="t" l="l"/>
            <a:pathLst>
              <a:path h="4247146" w="5767275">
                <a:moveTo>
                  <a:pt x="0" y="0"/>
                </a:moveTo>
                <a:lnTo>
                  <a:pt x="5767274" y="0"/>
                </a:lnTo>
                <a:lnTo>
                  <a:pt x="5767274" y="4247146"/>
                </a:lnTo>
                <a:lnTo>
                  <a:pt x="0" y="42471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274" y="5673171"/>
            <a:ext cx="5418132" cy="4247146"/>
          </a:xfrm>
          <a:custGeom>
            <a:avLst/>
            <a:gdLst/>
            <a:ahLst/>
            <a:cxnLst/>
            <a:rect r="r" b="b" t="t" l="l"/>
            <a:pathLst>
              <a:path h="4247146" w="5418132">
                <a:moveTo>
                  <a:pt x="0" y="0"/>
                </a:moveTo>
                <a:lnTo>
                  <a:pt x="5418132" y="0"/>
                </a:lnTo>
                <a:lnTo>
                  <a:pt x="5418132" y="4247146"/>
                </a:lnTo>
                <a:lnTo>
                  <a:pt x="0" y="4247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18574" y="2614503"/>
            <a:ext cx="11541891" cy="2406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61757" indent="-380878" lvl="1">
              <a:lnSpc>
                <a:spcPts val="3810"/>
              </a:lnSpc>
              <a:buFont typeface="Arial"/>
              <a:buChar char="•"/>
            </a:pPr>
            <a:r>
              <a:rPr lang="en-US" sz="35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Bar chart showing score comparison</a:t>
            </a:r>
          </a:p>
          <a:p>
            <a:pPr algn="just" marL="761757" indent="-380878" lvl="1">
              <a:lnSpc>
                <a:spcPts val="3810"/>
              </a:lnSpc>
              <a:buFont typeface="Arial"/>
              <a:buChar char="•"/>
            </a:pPr>
            <a:r>
              <a:rPr lang="en-US" sz="35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Line or bar graph for study time vs performance</a:t>
            </a:r>
          </a:p>
          <a:p>
            <a:pPr algn="just" marL="761757" indent="-380878" lvl="1">
              <a:lnSpc>
                <a:spcPts val="3810"/>
              </a:lnSpc>
              <a:buFont typeface="Arial"/>
              <a:buChar char="•"/>
            </a:pPr>
            <a:r>
              <a:rPr lang="en-US" sz="35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Distribution of student scores</a:t>
            </a:r>
          </a:p>
          <a:p>
            <a:pPr algn="just" marL="761757" indent="-380878" lvl="1">
              <a:lnSpc>
                <a:spcPts val="3810"/>
              </a:lnSpc>
              <a:buFont typeface="Arial"/>
              <a:buChar char="•"/>
            </a:pPr>
            <a:r>
              <a:rPr lang="en-US" sz="352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 insights for better understanding</a:t>
            </a:r>
          </a:p>
          <a:p>
            <a:pPr algn="just">
              <a:lnSpc>
                <a:spcPts val="381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18574" y="661783"/>
            <a:ext cx="16336450" cy="138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637"/>
              </a:lnSpc>
            </a:pPr>
            <a:r>
              <a:rPr lang="en-US" sz="984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Graphs and Visualisations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94650" y="5673171"/>
            <a:ext cx="5726490" cy="4247146"/>
          </a:xfrm>
          <a:custGeom>
            <a:avLst/>
            <a:gdLst/>
            <a:ahLst/>
            <a:cxnLst/>
            <a:rect r="r" b="b" t="t" l="l"/>
            <a:pathLst>
              <a:path h="4247146" w="5726490">
                <a:moveTo>
                  <a:pt x="0" y="0"/>
                </a:moveTo>
                <a:lnTo>
                  <a:pt x="5726489" y="0"/>
                </a:lnTo>
                <a:lnTo>
                  <a:pt x="5726489" y="4247146"/>
                </a:lnTo>
                <a:lnTo>
                  <a:pt x="0" y="4247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2537" y="1746294"/>
            <a:ext cx="16230600" cy="7286625"/>
            <a:chOff x="0" y="0"/>
            <a:chExt cx="4274726" cy="191911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919111"/>
            </a:xfrm>
            <a:custGeom>
              <a:avLst/>
              <a:gdLst/>
              <a:ahLst/>
              <a:cxnLst/>
              <a:rect r="r" b="b" t="t" l="l"/>
              <a:pathLst>
                <a:path h="1919111" w="4274726">
                  <a:moveTo>
                    <a:pt x="7632" y="0"/>
                  </a:moveTo>
                  <a:lnTo>
                    <a:pt x="4267094" y="0"/>
                  </a:lnTo>
                  <a:cubicBezTo>
                    <a:pt x="4271309" y="0"/>
                    <a:pt x="4274726" y="3417"/>
                    <a:pt x="4274726" y="7632"/>
                  </a:cubicBezTo>
                  <a:lnTo>
                    <a:pt x="4274726" y="1911479"/>
                  </a:lnTo>
                  <a:cubicBezTo>
                    <a:pt x="4274726" y="1915694"/>
                    <a:pt x="4271309" y="1919111"/>
                    <a:pt x="4267094" y="1919111"/>
                  </a:cubicBezTo>
                  <a:lnTo>
                    <a:pt x="7632" y="1919111"/>
                  </a:lnTo>
                  <a:cubicBezTo>
                    <a:pt x="3417" y="1919111"/>
                    <a:pt x="0" y="1915694"/>
                    <a:pt x="0" y="1911479"/>
                  </a:cubicBezTo>
                  <a:lnTo>
                    <a:pt x="0" y="7632"/>
                  </a:lnTo>
                  <a:cubicBezTo>
                    <a:pt x="0" y="3417"/>
                    <a:pt x="3417" y="0"/>
                    <a:pt x="7632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274726" cy="19000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88061" y="900467"/>
            <a:ext cx="1521818" cy="1259909"/>
            <a:chOff x="0" y="0"/>
            <a:chExt cx="400808" cy="3318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0808" cy="331828"/>
            </a:xfrm>
            <a:custGeom>
              <a:avLst/>
              <a:gdLst/>
              <a:ahLst/>
              <a:cxnLst/>
              <a:rect r="r" b="b" t="t" l="l"/>
              <a:pathLst>
                <a:path h="331828" w="400808">
                  <a:moveTo>
                    <a:pt x="81397" y="0"/>
                  </a:moveTo>
                  <a:lnTo>
                    <a:pt x="319411" y="0"/>
                  </a:lnTo>
                  <a:cubicBezTo>
                    <a:pt x="340999" y="0"/>
                    <a:pt x="361703" y="8576"/>
                    <a:pt x="376967" y="23840"/>
                  </a:cubicBezTo>
                  <a:cubicBezTo>
                    <a:pt x="392232" y="39105"/>
                    <a:pt x="400808" y="59809"/>
                    <a:pt x="400808" y="81397"/>
                  </a:cubicBezTo>
                  <a:lnTo>
                    <a:pt x="400808" y="250431"/>
                  </a:lnTo>
                  <a:cubicBezTo>
                    <a:pt x="400808" y="272019"/>
                    <a:pt x="392232" y="292723"/>
                    <a:pt x="376967" y="307987"/>
                  </a:cubicBezTo>
                  <a:cubicBezTo>
                    <a:pt x="361703" y="323252"/>
                    <a:pt x="340999" y="331828"/>
                    <a:pt x="319411" y="331828"/>
                  </a:cubicBezTo>
                  <a:lnTo>
                    <a:pt x="81397" y="331828"/>
                  </a:lnTo>
                  <a:cubicBezTo>
                    <a:pt x="36442" y="331828"/>
                    <a:pt x="0" y="295385"/>
                    <a:pt x="0" y="250431"/>
                  </a:cubicBezTo>
                  <a:lnTo>
                    <a:pt x="0" y="81397"/>
                  </a:lnTo>
                  <a:cubicBezTo>
                    <a:pt x="0" y="59809"/>
                    <a:pt x="8576" y="39105"/>
                    <a:pt x="23840" y="23840"/>
                  </a:cubicBezTo>
                  <a:cubicBezTo>
                    <a:pt x="39105" y="8576"/>
                    <a:pt x="59809" y="0"/>
                    <a:pt x="81397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400808" cy="312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046800" y="4895912"/>
            <a:ext cx="13021303" cy="298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3345" indent="-391672" lvl="1">
              <a:lnSpc>
                <a:spcPts val="3918"/>
              </a:lnSpc>
              <a:buFont typeface="Arial"/>
              <a:buChar char="•"/>
            </a:pPr>
            <a:r>
              <a:rPr lang="en-US" sz="36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 performance is influenced by multiple factors</a:t>
            </a:r>
          </a:p>
          <a:p>
            <a:pPr algn="just" marL="783345" indent="-391672" lvl="1">
              <a:lnSpc>
                <a:spcPts val="3918"/>
              </a:lnSpc>
              <a:buFont typeface="Arial"/>
              <a:buChar char="•"/>
            </a:pPr>
            <a:r>
              <a:rPr lang="en-US" sz="36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Data analysis helps identify useful patterns</a:t>
            </a:r>
          </a:p>
          <a:p>
            <a:pPr algn="just" marL="783345" indent="-391672" lvl="1">
              <a:lnSpc>
                <a:spcPts val="3918"/>
              </a:lnSpc>
              <a:buFont typeface="Arial"/>
              <a:buChar char="•"/>
            </a:pPr>
            <a:r>
              <a:rPr lang="en-US" sz="36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Visualizations make results easy to understand</a:t>
            </a:r>
          </a:p>
          <a:p>
            <a:pPr algn="just" marL="783345" indent="-391672" lvl="1">
              <a:lnSpc>
                <a:spcPts val="3918"/>
              </a:lnSpc>
              <a:buFont typeface="Arial"/>
              <a:buChar char="•"/>
            </a:pPr>
            <a:r>
              <a:rPr lang="en-US" sz="362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This project provides basic insights into academic performance</a:t>
            </a:r>
          </a:p>
          <a:p>
            <a:pPr algn="just">
              <a:lnSpc>
                <a:spcPts val="3918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5743372" y="7940581"/>
            <a:ext cx="793472" cy="787812"/>
            <a:chOff x="0" y="0"/>
            <a:chExt cx="289003" cy="286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9003" cy="286941"/>
            </a:xfrm>
            <a:custGeom>
              <a:avLst/>
              <a:gdLst/>
              <a:ahLst/>
              <a:cxnLst/>
              <a:rect r="r" b="b" t="t" l="l"/>
              <a:pathLst>
                <a:path h="286941" w="289003">
                  <a:moveTo>
                    <a:pt x="143471" y="0"/>
                  </a:moveTo>
                  <a:lnTo>
                    <a:pt x="145532" y="0"/>
                  </a:lnTo>
                  <a:cubicBezTo>
                    <a:pt x="183583" y="0"/>
                    <a:pt x="220075" y="15116"/>
                    <a:pt x="246981" y="42022"/>
                  </a:cubicBezTo>
                  <a:cubicBezTo>
                    <a:pt x="273887" y="68928"/>
                    <a:pt x="289003" y="105420"/>
                    <a:pt x="289003" y="143471"/>
                  </a:cubicBezTo>
                  <a:lnTo>
                    <a:pt x="289003" y="143471"/>
                  </a:lnTo>
                  <a:cubicBezTo>
                    <a:pt x="289003" y="181521"/>
                    <a:pt x="273887" y="218014"/>
                    <a:pt x="246981" y="244920"/>
                  </a:cubicBezTo>
                  <a:cubicBezTo>
                    <a:pt x="220075" y="271826"/>
                    <a:pt x="183583" y="286941"/>
                    <a:pt x="145532" y="286941"/>
                  </a:cubicBezTo>
                  <a:lnTo>
                    <a:pt x="143471" y="286941"/>
                  </a:lnTo>
                  <a:cubicBezTo>
                    <a:pt x="105420" y="286941"/>
                    <a:pt x="68928" y="271826"/>
                    <a:pt x="42022" y="244920"/>
                  </a:cubicBezTo>
                  <a:cubicBezTo>
                    <a:pt x="15116" y="218014"/>
                    <a:pt x="0" y="181521"/>
                    <a:pt x="0" y="143471"/>
                  </a:cubicBezTo>
                  <a:lnTo>
                    <a:pt x="0" y="143471"/>
                  </a:lnTo>
                  <a:cubicBezTo>
                    <a:pt x="0" y="105420"/>
                    <a:pt x="15116" y="68928"/>
                    <a:pt x="42022" y="42022"/>
                  </a:cubicBezTo>
                  <a:cubicBezTo>
                    <a:pt x="68928" y="15116"/>
                    <a:pt x="105420" y="0"/>
                    <a:pt x="1434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9003" cy="325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015064" y="8152014"/>
            <a:ext cx="270061" cy="364947"/>
          </a:xfrm>
          <a:custGeom>
            <a:avLst/>
            <a:gdLst/>
            <a:ahLst/>
            <a:cxnLst/>
            <a:rect r="r" b="b" t="t" l="l"/>
            <a:pathLst>
              <a:path h="364947" w="270061">
                <a:moveTo>
                  <a:pt x="0" y="0"/>
                </a:moveTo>
                <a:lnTo>
                  <a:pt x="270060" y="0"/>
                </a:lnTo>
                <a:lnTo>
                  <a:pt x="270060" y="364947"/>
                </a:lnTo>
                <a:lnTo>
                  <a:pt x="0" y="3649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2046800" y="2979066"/>
            <a:ext cx="11235728" cy="170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20"/>
              </a:lnSpc>
            </a:pPr>
            <a:r>
              <a:rPr lang="en-US" sz="12848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140108" y="-19050"/>
            <a:ext cx="1182271" cy="1028700"/>
            <a:chOff x="0" y="0"/>
            <a:chExt cx="311380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1380" cy="270933"/>
            </a:xfrm>
            <a:custGeom>
              <a:avLst/>
              <a:gdLst/>
              <a:ahLst/>
              <a:cxnLst/>
              <a:rect r="r" b="b" t="t" l="l"/>
              <a:pathLst>
                <a:path h="270933" w="311380">
                  <a:moveTo>
                    <a:pt x="104774" y="0"/>
                  </a:moveTo>
                  <a:lnTo>
                    <a:pt x="206607" y="0"/>
                  </a:lnTo>
                  <a:cubicBezTo>
                    <a:pt x="264471" y="0"/>
                    <a:pt x="311380" y="46909"/>
                    <a:pt x="311380" y="104774"/>
                  </a:cubicBezTo>
                  <a:lnTo>
                    <a:pt x="311380" y="166160"/>
                  </a:lnTo>
                  <a:cubicBezTo>
                    <a:pt x="311380" y="224025"/>
                    <a:pt x="264471" y="270933"/>
                    <a:pt x="206607" y="270933"/>
                  </a:cubicBezTo>
                  <a:lnTo>
                    <a:pt x="104774" y="270933"/>
                  </a:lnTo>
                  <a:cubicBezTo>
                    <a:pt x="46909" y="270933"/>
                    <a:pt x="0" y="224025"/>
                    <a:pt x="0" y="166160"/>
                  </a:cubicBezTo>
                  <a:lnTo>
                    <a:pt x="0" y="104774"/>
                  </a:lnTo>
                  <a:cubicBezTo>
                    <a:pt x="0" y="46909"/>
                    <a:pt x="46909" y="0"/>
                    <a:pt x="104774" y="0"/>
                  </a:cubicBezTo>
                  <a:close/>
                </a:path>
              </a:pathLst>
            </a:custGeom>
            <a:solidFill>
              <a:srgbClr val="00C9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"/>
              <a:ext cx="311380" cy="251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16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97193">
            <a:off x="-5534517" y="-4529180"/>
            <a:ext cx="9510152" cy="10685564"/>
          </a:xfrm>
          <a:custGeom>
            <a:avLst/>
            <a:gdLst/>
            <a:ahLst/>
            <a:cxnLst/>
            <a:rect r="r" b="b" t="t" l="l"/>
            <a:pathLst>
              <a:path h="10685564" w="9510152">
                <a:moveTo>
                  <a:pt x="0" y="0"/>
                </a:moveTo>
                <a:lnTo>
                  <a:pt x="9510152" y="0"/>
                </a:lnTo>
                <a:lnTo>
                  <a:pt x="9510152" y="10685565"/>
                </a:lnTo>
                <a:lnTo>
                  <a:pt x="0" y="10685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6043" y="3245348"/>
            <a:ext cx="10998162" cy="1972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107"/>
              </a:lnSpc>
            </a:pPr>
            <a:r>
              <a:rPr lang="en-US" sz="13988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Thankyou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4677225">
            <a:off x="8946590" y="-2131970"/>
            <a:ext cx="12950336" cy="14550940"/>
          </a:xfrm>
          <a:custGeom>
            <a:avLst/>
            <a:gdLst/>
            <a:ahLst/>
            <a:cxnLst/>
            <a:rect r="r" b="b" t="t" l="l"/>
            <a:pathLst>
              <a:path h="14550940" w="12950336">
                <a:moveTo>
                  <a:pt x="0" y="0"/>
                </a:moveTo>
                <a:lnTo>
                  <a:pt x="12950337" y="0"/>
                </a:lnTo>
                <a:lnTo>
                  <a:pt x="12950337" y="14550940"/>
                </a:lnTo>
                <a:lnTo>
                  <a:pt x="0" y="1455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043" y="7476058"/>
            <a:ext cx="11028523" cy="58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7"/>
              </a:lnSpc>
            </a:pPr>
            <a:r>
              <a:rPr lang="en-US" sz="346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kopparthinishyavika@gmail.com - questions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DAG7kJPIaGE</dc:identifier>
  <dcterms:modified xsi:type="dcterms:W3CDTF">2011-08-01T06:04:30Z</dcterms:modified>
  <cp:revision>1</cp:revision>
  <dc:title>Black and Blue Modern Startup Pitch Deck</dc:title>
</cp:coreProperties>
</file>